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Tomorrow" panose="020B0604020202020204" charset="0"/>
      <p:regular r:id="rId11"/>
    </p:embeddedFont>
    <p:embeddedFont>
      <p:font typeface="Tomorrow Semi Bold"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1F1F"/>
    <a:srgbClr val="211A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CE4429-3777-BC8C-39A6-F7F1DA67032E}" v="176" dt="2024-12-02T01:13:44.3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D503C2A5-6E08-4CDA-934B-A3E852EC67E9}" type="datetimeFigureOut">
              <a:t>12/1/2024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53F711FC-9BB6-4B77-9E1D-530A86928293}" type="slidenum">
              <a:t>‹#›</a:t>
            </a:fld>
            <a:endParaRPr lang="en-US"/>
          </a:p>
        </p:txBody>
      </p:sp>
    </p:spTree>
    <p:extLst>
      <p:ext uri="{BB962C8B-B14F-4D97-AF65-F5344CB8AC3E}">
        <p14:creationId xmlns:p14="http://schemas.microsoft.com/office/powerpoint/2010/main" val="3680496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A1A1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D1D1B">
              <a:alpha val="80000"/>
            </a:srgbClr>
          </a:solidFill>
          <a:ln/>
        </p:spPr>
      </p:sp>
      <p:sp>
        <p:nvSpPr>
          <p:cNvPr id="4" name="Text 1"/>
          <p:cNvSpPr/>
          <p:nvPr/>
        </p:nvSpPr>
        <p:spPr>
          <a:xfrm>
            <a:off x="793790" y="2260521"/>
            <a:ext cx="6739295" cy="1275874"/>
          </a:xfrm>
          <a:prstGeom prst="rect">
            <a:avLst/>
          </a:prstGeom>
          <a:noFill/>
          <a:ln/>
        </p:spPr>
        <p:txBody>
          <a:bodyPr wrap="square" lIns="0" tIns="0" rIns="0" bIns="0" rtlCol="0" anchor="t"/>
          <a:lstStyle/>
          <a:p>
            <a:pPr marL="0" indent="0">
              <a:lnSpc>
                <a:spcPts val="3300"/>
              </a:lnSpc>
              <a:buNone/>
            </a:pPr>
            <a:r>
              <a:rPr lang="en-US" sz="2800" b="1" dirty="0">
                <a:solidFill>
                  <a:srgbClr val="EDEDE8"/>
                </a:solidFill>
                <a:latin typeface="Tomorrow"/>
                <a:ea typeface="Tomorrow Semi Bold" pitchFamily="34" charset="-122"/>
                <a:cs typeface="Tomorrow Semi Bold" pitchFamily="34" charset="-120"/>
              </a:rPr>
              <a:t>CMPS270 PROJECT - Battleship Game :</a:t>
            </a:r>
            <a:r>
              <a:rPr lang="en-US" sz="2650" dirty="0">
                <a:solidFill>
                  <a:srgbClr val="EDEDE8"/>
                </a:solidFill>
                <a:latin typeface="Tomorrow Semi Bold"/>
                <a:ea typeface="Tomorrow Semi Bold" pitchFamily="34" charset="-122"/>
                <a:cs typeface="Tomorrow Semi Bold" pitchFamily="34" charset="-120"/>
              </a:rPr>
              <a:t> 
</a:t>
            </a:r>
            <a:r>
              <a:rPr lang="en-US" sz="2650" dirty="0">
                <a:solidFill>
                  <a:srgbClr val="EDEDE8"/>
                </a:solidFill>
                <a:latin typeface="Tomorrow"/>
                <a:ea typeface="Tomorrow Semi Bold" pitchFamily="34" charset="-122"/>
                <a:cs typeface="Tomorrow Semi Bold" pitchFamily="34" charset="-120"/>
              </a:rPr>
              <a:t>Introduction</a:t>
            </a:r>
            <a:endParaRPr lang="en-US" sz="2650" dirty="0">
              <a:latin typeface="Tomorrow"/>
            </a:endParaRPr>
          </a:p>
        </p:txBody>
      </p:sp>
      <p:sp>
        <p:nvSpPr>
          <p:cNvPr id="5" name="Text 2"/>
          <p:cNvSpPr/>
          <p:nvPr/>
        </p:nvSpPr>
        <p:spPr>
          <a:xfrm>
            <a:off x="793790" y="3791545"/>
            <a:ext cx="13042821" cy="2177415"/>
          </a:xfrm>
          <a:prstGeom prst="rect">
            <a:avLst/>
          </a:prstGeom>
          <a:noFill/>
          <a:ln/>
        </p:spPr>
        <p:txBody>
          <a:bodyPr wrap="square" lIns="0" tIns="0" rIns="0" bIns="0" rtlCol="0" anchor="t"/>
          <a:lstStyle/>
          <a:p>
            <a:pPr marL="0" indent="0">
              <a:lnSpc>
                <a:spcPts val="2850"/>
              </a:lnSpc>
              <a:buNone/>
            </a:pPr>
            <a:r>
              <a:rPr lang="en-US" sz="1750" dirty="0">
                <a:solidFill>
                  <a:srgbClr val="C9C9C0"/>
                </a:solidFill>
                <a:latin typeface="Tomorrow" pitchFamily="34" charset="0"/>
                <a:ea typeface="Tomorrow" pitchFamily="34" charset="-122"/>
                <a:cs typeface="Tomorrow" pitchFamily="34" charset="-120"/>
              </a:rPr>
              <a:t>This presentation delves into the development of a console-based Battleship game, exploring its core features, design challenges, and key improvements. 
Battleship is a traditional strategy game that dates back to before World War I and was later commercialized as a popular board game by Hasbro. The primary objective of the game is to sink all of the opponent’s ships.
This project supports two modes: Player vs. Player (PvP) and Player vs. Bot (PvB), offering a strategic and engaging gameplay experience.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882140"/>
            <a:ext cx="6584156" cy="566976"/>
          </a:xfrm>
          <a:prstGeom prst="rect">
            <a:avLst/>
          </a:prstGeom>
          <a:noFill/>
          <a:ln/>
        </p:spPr>
        <p:txBody>
          <a:bodyPr wrap="none" lIns="0" tIns="0" rIns="0" bIns="0" rtlCol="0" anchor="t"/>
          <a:lstStyle/>
          <a:p>
            <a:pPr marL="0" indent="0">
              <a:lnSpc>
                <a:spcPts val="4450"/>
              </a:lnSpc>
              <a:buNone/>
            </a:pPr>
            <a:r>
              <a:rPr lang="en-US" sz="3550" b="1" dirty="0">
                <a:solidFill>
                  <a:srgbClr val="EDEDE8"/>
                </a:solidFill>
                <a:latin typeface="Tomorrow"/>
                <a:ea typeface="Tomorrow Semi Bold" pitchFamily="34" charset="-122"/>
                <a:cs typeface="Tomorrow Semi Bold" pitchFamily="34" charset="-120"/>
              </a:rPr>
              <a:t>PvP Mode: Player Interaction</a:t>
            </a:r>
            <a:endParaRPr lang="en-US" sz="3550" b="1" dirty="0">
              <a:latin typeface="Tomorrow"/>
            </a:endParaRPr>
          </a:p>
        </p:txBody>
      </p:sp>
      <p:sp>
        <p:nvSpPr>
          <p:cNvPr id="3" name="Text 1"/>
          <p:cNvSpPr/>
          <p:nvPr/>
        </p:nvSpPr>
        <p:spPr>
          <a:xfrm>
            <a:off x="793790" y="2902744"/>
            <a:ext cx="13042821" cy="1088708"/>
          </a:xfrm>
          <a:prstGeom prst="rect">
            <a:avLst/>
          </a:prstGeom>
          <a:noFill/>
          <a:ln/>
        </p:spPr>
        <p:txBody>
          <a:bodyPr wrap="square" lIns="0" tIns="0" rIns="0" bIns="0" rtlCol="0" anchor="t"/>
          <a:lstStyle/>
          <a:p>
            <a:pPr marL="0" indent="0">
              <a:lnSpc>
                <a:spcPts val="2850"/>
              </a:lnSpc>
              <a:buNone/>
            </a:pPr>
            <a:r>
              <a:rPr lang="en-US" sz="1750" dirty="0">
                <a:solidFill>
                  <a:srgbClr val="C9C9C0"/>
                </a:solidFill>
                <a:latin typeface="Tomorrow" pitchFamily="34" charset="0"/>
                <a:ea typeface="Tomorrow" pitchFamily="34" charset="-122"/>
                <a:cs typeface="Tomorrow" pitchFamily="34" charset="-120"/>
              </a:rPr>
              <a:t>In the PvP mode, players take turns placing their ships then making moves by providing coordinates for their attacks. The game processes these moves, updating the game grid to reflect hits, misses, and sunk ships. This mode relies heavily on user input handling and precise execution of game updates based on player actions and choices.</a:t>
            </a:r>
            <a:endParaRPr lang="en-US" sz="1750" dirty="0"/>
          </a:p>
        </p:txBody>
      </p:sp>
      <p:sp>
        <p:nvSpPr>
          <p:cNvPr id="4" name="Text 2"/>
          <p:cNvSpPr/>
          <p:nvPr/>
        </p:nvSpPr>
        <p:spPr>
          <a:xfrm>
            <a:off x="793790" y="447341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DEDE8"/>
                </a:solidFill>
                <a:latin typeface="Tomorrow"/>
                <a:ea typeface="Tomorrow Semi Bold" pitchFamily="34" charset="-122"/>
                <a:cs typeface="Tomorrow Semi Bold" pitchFamily="34" charset="-120"/>
              </a:rPr>
              <a:t>Player Input</a:t>
            </a:r>
            <a:endParaRPr lang="en-US" sz="2200" dirty="0">
              <a:latin typeface="Tomorrow"/>
            </a:endParaRPr>
          </a:p>
        </p:txBody>
      </p:sp>
      <p:sp>
        <p:nvSpPr>
          <p:cNvPr id="5" name="Text 3"/>
          <p:cNvSpPr/>
          <p:nvPr/>
        </p:nvSpPr>
        <p:spPr>
          <a:xfrm>
            <a:off x="793790" y="5054560"/>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C9C9C0"/>
                </a:solidFill>
                <a:latin typeface="Tomorrow" pitchFamily="34" charset="0"/>
                <a:ea typeface="Tomorrow" pitchFamily="34" charset="-122"/>
                <a:cs typeface="Tomorrow" pitchFamily="34" charset="-120"/>
              </a:rPr>
              <a:t>Players provide coordinates for their attacks.</a:t>
            </a:r>
            <a:endParaRPr lang="en-US" sz="1750" dirty="0"/>
          </a:p>
        </p:txBody>
      </p:sp>
      <p:sp>
        <p:nvSpPr>
          <p:cNvPr id="6" name="Text 4"/>
          <p:cNvSpPr/>
          <p:nvPr/>
        </p:nvSpPr>
        <p:spPr>
          <a:xfrm>
            <a:off x="5332928" y="447341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DEDE8"/>
                </a:solidFill>
                <a:latin typeface="Tomorrow"/>
                <a:ea typeface="Tomorrow Semi Bold" pitchFamily="34" charset="-122"/>
                <a:cs typeface="Tomorrow Semi Bold" pitchFamily="34" charset="-120"/>
              </a:rPr>
              <a:t>Game Logic</a:t>
            </a:r>
            <a:endParaRPr lang="en-US" sz="2200" dirty="0">
              <a:latin typeface="Tomorrow"/>
            </a:endParaRPr>
          </a:p>
        </p:txBody>
      </p:sp>
      <p:sp>
        <p:nvSpPr>
          <p:cNvPr id="7" name="Text 5"/>
          <p:cNvSpPr/>
          <p:nvPr/>
        </p:nvSpPr>
        <p:spPr>
          <a:xfrm>
            <a:off x="5332928" y="5054560"/>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9C9C0"/>
                </a:solidFill>
                <a:latin typeface="Tomorrow" pitchFamily="34" charset="0"/>
                <a:ea typeface="Tomorrow" pitchFamily="34" charset="-122"/>
                <a:cs typeface="Tomorrow" pitchFamily="34" charset="-120"/>
              </a:rPr>
              <a:t>The game processes moves, updating the grid to reflect hits, misses, and sunk ships.</a:t>
            </a:r>
            <a:endParaRPr lang="en-US" sz="1750" dirty="0"/>
          </a:p>
        </p:txBody>
      </p:sp>
      <p:sp>
        <p:nvSpPr>
          <p:cNvPr id="8" name="Text 6"/>
          <p:cNvSpPr/>
          <p:nvPr/>
        </p:nvSpPr>
        <p:spPr>
          <a:xfrm>
            <a:off x="9872067" y="4473416"/>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DEDE8"/>
                </a:solidFill>
                <a:latin typeface="Tomorrow"/>
                <a:ea typeface="Tomorrow Semi Bold" pitchFamily="34" charset="-122"/>
                <a:cs typeface="Tomorrow Semi Bold" pitchFamily="34" charset="-120"/>
              </a:rPr>
              <a:t>User Interaction</a:t>
            </a:r>
            <a:endParaRPr lang="en-US" sz="2200" dirty="0">
              <a:latin typeface="Tomorrow"/>
            </a:endParaRPr>
          </a:p>
        </p:txBody>
      </p:sp>
      <p:sp>
        <p:nvSpPr>
          <p:cNvPr id="9" name="Text 7"/>
          <p:cNvSpPr/>
          <p:nvPr/>
        </p:nvSpPr>
        <p:spPr>
          <a:xfrm>
            <a:off x="9872067" y="5054560"/>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9C9C0"/>
                </a:solidFill>
                <a:latin typeface="Tomorrow" pitchFamily="34" charset="0"/>
                <a:ea typeface="Tomorrow" pitchFamily="34" charset="-122"/>
                <a:cs typeface="Tomorrow" pitchFamily="34" charset="-120"/>
              </a:rPr>
              <a:t>The game provides feedback on each move, ensuring a smooth and engaging gameplay experience.</a:t>
            </a:r>
            <a:endParaRPr lang="en-US" sz="1750" dirty="0"/>
          </a:p>
        </p:txBody>
      </p:sp>
      <p:sp>
        <p:nvSpPr>
          <p:cNvPr id="10" name="TextBox 9">
            <a:extLst>
              <a:ext uri="{FF2B5EF4-FFF2-40B4-BE49-F238E27FC236}">
                <a16:creationId xmlns:a16="http://schemas.microsoft.com/office/drawing/2014/main" id="{E83C2969-8737-AD05-1BE6-31373D2783FF}"/>
              </a:ext>
            </a:extLst>
          </p:cNvPr>
          <p:cNvSpPr txBox="1"/>
          <p:nvPr/>
        </p:nvSpPr>
        <p:spPr>
          <a:xfrm>
            <a:off x="12036744" y="7566350"/>
            <a:ext cx="2598707" cy="657764"/>
          </a:xfrm>
          <a:prstGeom prst="rect">
            <a:avLst/>
          </a:prstGeom>
          <a:solidFill>
            <a:srgbClr val="1F1F1F"/>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81870"/>
          </a:xfrm>
          <a:prstGeom prst="rect">
            <a:avLst/>
          </a:prstGeom>
        </p:spPr>
      </p:pic>
      <p:sp>
        <p:nvSpPr>
          <p:cNvPr id="3" name="Text 0"/>
          <p:cNvSpPr/>
          <p:nvPr/>
        </p:nvSpPr>
        <p:spPr>
          <a:xfrm>
            <a:off x="722828" y="3480911"/>
            <a:ext cx="7133153" cy="645438"/>
          </a:xfrm>
          <a:prstGeom prst="rect">
            <a:avLst/>
          </a:prstGeom>
          <a:noFill/>
          <a:ln/>
        </p:spPr>
        <p:txBody>
          <a:bodyPr wrap="none" lIns="0" tIns="0" rIns="0" bIns="0" rtlCol="0" anchor="t"/>
          <a:lstStyle/>
          <a:p>
            <a:pPr marL="0" indent="0">
              <a:lnSpc>
                <a:spcPts val="5050"/>
              </a:lnSpc>
              <a:buNone/>
            </a:pPr>
            <a:r>
              <a:rPr lang="en-US" sz="4050" dirty="0">
                <a:solidFill>
                  <a:srgbClr val="EDEDE8"/>
                </a:solidFill>
                <a:latin typeface="Tomorrow"/>
                <a:ea typeface="Tomorrow Semi Bold" pitchFamily="34" charset="-122"/>
                <a:cs typeface="Tomorrow Semi Bold" pitchFamily="34" charset="-120"/>
              </a:rPr>
              <a:t>PvB Mode: Introducing BOT</a:t>
            </a:r>
            <a:endParaRPr lang="en-US" sz="4050" dirty="0">
              <a:latin typeface="Tomorrow"/>
            </a:endParaRPr>
          </a:p>
        </p:txBody>
      </p:sp>
      <p:sp>
        <p:nvSpPr>
          <p:cNvPr id="4" name="Text 1"/>
          <p:cNvSpPr/>
          <p:nvPr/>
        </p:nvSpPr>
        <p:spPr>
          <a:xfrm>
            <a:off x="722828" y="4436150"/>
            <a:ext cx="13184743" cy="991553"/>
          </a:xfrm>
          <a:prstGeom prst="rect">
            <a:avLst/>
          </a:prstGeom>
          <a:noFill/>
          <a:ln/>
        </p:spPr>
        <p:txBody>
          <a:bodyPr wrap="square" lIns="0" tIns="0" rIns="0" bIns="0" rtlCol="0" anchor="t"/>
          <a:lstStyle/>
          <a:p>
            <a:pPr marL="0" indent="0">
              <a:lnSpc>
                <a:spcPts val="2600"/>
              </a:lnSpc>
              <a:buNone/>
            </a:pPr>
            <a:r>
              <a:rPr lang="en-US" sz="1600" dirty="0">
                <a:solidFill>
                  <a:srgbClr val="C9C9C0"/>
                </a:solidFill>
                <a:latin typeface="Tomorrow" pitchFamily="34" charset="0"/>
                <a:ea typeface="Tomorrow" pitchFamily="34" charset="-122"/>
                <a:cs typeface="Tomorrow" pitchFamily="34" charset="-120"/>
              </a:rPr>
              <a:t>The PvB mode introduces an AI-controlled bot called BOT that uses advanced strategies to challenge the player. The bot's logic is built around the same foundational functionality as the PvP mode, ensuring consistency in the game mechanics. However, the bot employs additional features, such as a FIFO (First-In-First-Out) queue to track unexplored cells near hits:</a:t>
            </a:r>
            <a:endParaRPr lang="en-US" sz="1600" dirty="0"/>
          </a:p>
        </p:txBody>
      </p:sp>
      <p:sp>
        <p:nvSpPr>
          <p:cNvPr id="5" name="Shape 2"/>
          <p:cNvSpPr/>
          <p:nvPr/>
        </p:nvSpPr>
        <p:spPr>
          <a:xfrm>
            <a:off x="722828" y="5892284"/>
            <a:ext cx="464701" cy="464701"/>
          </a:xfrm>
          <a:prstGeom prst="roundRect">
            <a:avLst>
              <a:gd name="adj" fmla="val 6667"/>
            </a:avLst>
          </a:prstGeom>
          <a:solidFill>
            <a:srgbClr val="3C3C3A"/>
          </a:solidFill>
          <a:ln/>
        </p:spPr>
      </p:sp>
      <p:sp>
        <p:nvSpPr>
          <p:cNvPr id="6" name="Text 3"/>
          <p:cNvSpPr/>
          <p:nvPr/>
        </p:nvSpPr>
        <p:spPr>
          <a:xfrm>
            <a:off x="884634" y="5969675"/>
            <a:ext cx="140970" cy="309801"/>
          </a:xfrm>
          <a:prstGeom prst="rect">
            <a:avLst/>
          </a:prstGeom>
          <a:noFill/>
          <a:ln/>
        </p:spPr>
        <p:txBody>
          <a:bodyPr wrap="none" lIns="0" tIns="0" rIns="0" bIns="0" rtlCol="0" anchor="t"/>
          <a:lstStyle/>
          <a:p>
            <a:pPr marL="0" indent="0" algn="ctr">
              <a:lnSpc>
                <a:spcPts val="2400"/>
              </a:lnSpc>
              <a:buNone/>
            </a:pPr>
            <a:r>
              <a:rPr lang="en-US" sz="2400" b="1" dirty="0">
                <a:solidFill>
                  <a:srgbClr val="C9C9C0"/>
                </a:solidFill>
                <a:latin typeface="Tomorrow"/>
                <a:ea typeface="Tomorrow Semi Bold" pitchFamily="34" charset="-122"/>
                <a:cs typeface="Tomorrow Semi Bold" pitchFamily="34" charset="-120"/>
              </a:rPr>
              <a:t>1</a:t>
            </a:r>
            <a:endParaRPr lang="en-US" sz="2400" dirty="0">
              <a:latin typeface="Tomorrow"/>
            </a:endParaRPr>
          </a:p>
        </p:txBody>
      </p:sp>
      <p:sp>
        <p:nvSpPr>
          <p:cNvPr id="7" name="Text 4"/>
          <p:cNvSpPr/>
          <p:nvPr/>
        </p:nvSpPr>
        <p:spPr>
          <a:xfrm>
            <a:off x="1393984" y="5892284"/>
            <a:ext cx="2581870" cy="322778"/>
          </a:xfrm>
          <a:prstGeom prst="rect">
            <a:avLst/>
          </a:prstGeom>
          <a:noFill/>
          <a:ln/>
        </p:spPr>
        <p:txBody>
          <a:bodyPr wrap="none" lIns="0" tIns="0" rIns="0" bIns="0" rtlCol="0" anchor="t"/>
          <a:lstStyle/>
          <a:p>
            <a:pPr marL="0" indent="0">
              <a:lnSpc>
                <a:spcPts val="2500"/>
              </a:lnSpc>
              <a:buNone/>
            </a:pPr>
            <a:r>
              <a:rPr lang="en-US" sz="2000" dirty="0">
                <a:solidFill>
                  <a:srgbClr val="C9C9C0"/>
                </a:solidFill>
                <a:latin typeface="Tomorrow"/>
                <a:ea typeface="Tomorrow Semi Bold" pitchFamily="34" charset="-122"/>
                <a:cs typeface="Tomorrow Semi Bold" pitchFamily="34" charset="-120"/>
              </a:rPr>
              <a:t>FIFO Queue</a:t>
            </a:r>
            <a:endParaRPr lang="en-US" sz="2000" dirty="0">
              <a:latin typeface="Tomorrow"/>
            </a:endParaRPr>
          </a:p>
        </p:txBody>
      </p:sp>
      <p:sp>
        <p:nvSpPr>
          <p:cNvPr id="8" name="Text 5"/>
          <p:cNvSpPr/>
          <p:nvPr/>
        </p:nvSpPr>
        <p:spPr>
          <a:xfrm>
            <a:off x="1393984" y="6338888"/>
            <a:ext cx="3586163" cy="991553"/>
          </a:xfrm>
          <a:prstGeom prst="rect">
            <a:avLst/>
          </a:prstGeom>
          <a:noFill/>
          <a:ln/>
        </p:spPr>
        <p:txBody>
          <a:bodyPr wrap="square" lIns="0" tIns="0" rIns="0" bIns="0" rtlCol="0" anchor="t"/>
          <a:lstStyle/>
          <a:p>
            <a:pPr marL="0" indent="0">
              <a:lnSpc>
                <a:spcPts val="2600"/>
              </a:lnSpc>
              <a:buNone/>
            </a:pPr>
            <a:r>
              <a:rPr lang="en-US" sz="1600" dirty="0">
                <a:solidFill>
                  <a:srgbClr val="C9C9C0"/>
                </a:solidFill>
                <a:latin typeface="Tomorrow" pitchFamily="34" charset="0"/>
                <a:ea typeface="Tomorrow" pitchFamily="34" charset="-122"/>
                <a:cs typeface="Tomorrow" pitchFamily="34" charset="-120"/>
              </a:rPr>
              <a:t>The bot uses a FIFO queue to track unexplored cells near hits, allowing it to efficiently hunt down ships.</a:t>
            </a:r>
            <a:endParaRPr lang="en-US" sz="1600" dirty="0"/>
          </a:p>
        </p:txBody>
      </p:sp>
      <p:sp>
        <p:nvSpPr>
          <p:cNvPr id="9" name="Shape 6"/>
          <p:cNvSpPr/>
          <p:nvPr/>
        </p:nvSpPr>
        <p:spPr>
          <a:xfrm>
            <a:off x="5186601" y="5892284"/>
            <a:ext cx="464701" cy="464701"/>
          </a:xfrm>
          <a:prstGeom prst="roundRect">
            <a:avLst>
              <a:gd name="adj" fmla="val 6667"/>
            </a:avLst>
          </a:prstGeom>
          <a:solidFill>
            <a:srgbClr val="3C3C3A"/>
          </a:solidFill>
          <a:ln/>
        </p:spPr>
      </p:sp>
      <p:sp>
        <p:nvSpPr>
          <p:cNvPr id="10" name="Text 7"/>
          <p:cNvSpPr/>
          <p:nvPr/>
        </p:nvSpPr>
        <p:spPr>
          <a:xfrm>
            <a:off x="5314831" y="5969675"/>
            <a:ext cx="208240" cy="309801"/>
          </a:xfrm>
          <a:prstGeom prst="rect">
            <a:avLst/>
          </a:prstGeom>
          <a:noFill/>
          <a:ln/>
        </p:spPr>
        <p:txBody>
          <a:bodyPr wrap="none" lIns="0" tIns="0" rIns="0" bIns="0" rtlCol="0" anchor="t"/>
          <a:lstStyle/>
          <a:p>
            <a:pPr marL="0" indent="0" algn="ctr">
              <a:lnSpc>
                <a:spcPts val="2400"/>
              </a:lnSpc>
              <a:buNone/>
            </a:pPr>
            <a:r>
              <a:rPr lang="en-US" sz="2400" b="1" dirty="0">
                <a:solidFill>
                  <a:srgbClr val="C9C9C0"/>
                </a:solidFill>
                <a:latin typeface="Tomorrow"/>
                <a:ea typeface="Tomorrow Semi Bold" pitchFamily="34" charset="-122"/>
                <a:cs typeface="Tomorrow Semi Bold" pitchFamily="34" charset="-120"/>
              </a:rPr>
              <a:t>2</a:t>
            </a:r>
            <a:endParaRPr lang="en-US" sz="2400" b="1" dirty="0">
              <a:latin typeface="Tomorrow"/>
            </a:endParaRPr>
          </a:p>
        </p:txBody>
      </p:sp>
      <p:sp>
        <p:nvSpPr>
          <p:cNvPr id="11" name="Text 8"/>
          <p:cNvSpPr/>
          <p:nvPr/>
        </p:nvSpPr>
        <p:spPr>
          <a:xfrm>
            <a:off x="5857756" y="5892284"/>
            <a:ext cx="2581870" cy="322778"/>
          </a:xfrm>
          <a:prstGeom prst="rect">
            <a:avLst/>
          </a:prstGeom>
          <a:noFill/>
          <a:ln/>
        </p:spPr>
        <p:txBody>
          <a:bodyPr wrap="none" lIns="0" tIns="0" rIns="0" bIns="0" rtlCol="0" anchor="t"/>
          <a:lstStyle/>
          <a:p>
            <a:pPr marL="0" indent="0">
              <a:lnSpc>
                <a:spcPts val="2500"/>
              </a:lnSpc>
              <a:buNone/>
            </a:pPr>
            <a:r>
              <a:rPr lang="en-US" sz="2000" dirty="0">
                <a:solidFill>
                  <a:srgbClr val="C9C9C0"/>
                </a:solidFill>
                <a:latin typeface="Tomorrow"/>
                <a:ea typeface="Tomorrow Semi Bold" pitchFamily="34" charset="-122"/>
                <a:cs typeface="Tomorrow Semi Bold" pitchFamily="34" charset="-120"/>
              </a:rPr>
              <a:t>Hunt Logic</a:t>
            </a:r>
            <a:endParaRPr lang="en-US" sz="2000" dirty="0">
              <a:latin typeface="Tomorrow"/>
            </a:endParaRPr>
          </a:p>
        </p:txBody>
      </p:sp>
      <p:sp>
        <p:nvSpPr>
          <p:cNvPr id="12" name="Text 9"/>
          <p:cNvSpPr/>
          <p:nvPr/>
        </p:nvSpPr>
        <p:spPr>
          <a:xfrm>
            <a:off x="5857756" y="6338888"/>
            <a:ext cx="3586163" cy="661035"/>
          </a:xfrm>
          <a:prstGeom prst="rect">
            <a:avLst/>
          </a:prstGeom>
          <a:noFill/>
          <a:ln/>
        </p:spPr>
        <p:txBody>
          <a:bodyPr wrap="square" lIns="0" tIns="0" rIns="0" bIns="0" rtlCol="0" anchor="t"/>
          <a:lstStyle/>
          <a:p>
            <a:pPr marL="0" indent="0">
              <a:lnSpc>
                <a:spcPts val="2600"/>
              </a:lnSpc>
              <a:buNone/>
            </a:pPr>
            <a:r>
              <a:rPr lang="en-US" sz="1600" dirty="0">
                <a:solidFill>
                  <a:srgbClr val="C9C9C0"/>
                </a:solidFill>
                <a:latin typeface="Tomorrow" pitchFamily="34" charset="0"/>
                <a:ea typeface="Tomorrow" pitchFamily="34" charset="-122"/>
                <a:cs typeface="Tomorrow" pitchFamily="34" charset="-120"/>
              </a:rPr>
              <a:t>The bot prioritizes cells in the queue, "tailing" the hit until it sinks the ship.</a:t>
            </a:r>
            <a:endParaRPr lang="en-US" sz="1600" dirty="0"/>
          </a:p>
        </p:txBody>
      </p:sp>
      <p:sp>
        <p:nvSpPr>
          <p:cNvPr id="13" name="Shape 10"/>
          <p:cNvSpPr/>
          <p:nvPr/>
        </p:nvSpPr>
        <p:spPr>
          <a:xfrm>
            <a:off x="9650373" y="5892284"/>
            <a:ext cx="464701" cy="464701"/>
          </a:xfrm>
          <a:prstGeom prst="roundRect">
            <a:avLst>
              <a:gd name="adj" fmla="val 6667"/>
            </a:avLst>
          </a:prstGeom>
          <a:solidFill>
            <a:srgbClr val="3C3C3A"/>
          </a:solidFill>
          <a:ln/>
        </p:spPr>
      </p:sp>
      <p:sp>
        <p:nvSpPr>
          <p:cNvPr id="14" name="Text 11"/>
          <p:cNvSpPr/>
          <p:nvPr/>
        </p:nvSpPr>
        <p:spPr>
          <a:xfrm>
            <a:off x="9779198" y="5969675"/>
            <a:ext cx="207050" cy="309801"/>
          </a:xfrm>
          <a:prstGeom prst="rect">
            <a:avLst/>
          </a:prstGeom>
          <a:noFill/>
          <a:ln/>
        </p:spPr>
        <p:txBody>
          <a:bodyPr wrap="none" lIns="0" tIns="0" rIns="0" bIns="0" rtlCol="0" anchor="t"/>
          <a:lstStyle/>
          <a:p>
            <a:pPr marL="0" indent="0" algn="ctr">
              <a:lnSpc>
                <a:spcPts val="2400"/>
              </a:lnSpc>
              <a:buNone/>
            </a:pPr>
            <a:r>
              <a:rPr lang="en-US" sz="2400" b="1" dirty="0">
                <a:solidFill>
                  <a:srgbClr val="C9C9C0"/>
                </a:solidFill>
                <a:latin typeface="Tomorrow"/>
                <a:ea typeface="Tomorrow Semi Bold" pitchFamily="34" charset="-122"/>
                <a:cs typeface="Tomorrow Semi Bold" pitchFamily="34" charset="-120"/>
              </a:rPr>
              <a:t>3</a:t>
            </a:r>
            <a:endParaRPr lang="en-US" sz="2400" b="1" dirty="0">
              <a:latin typeface="Tomorrow"/>
            </a:endParaRPr>
          </a:p>
        </p:txBody>
      </p:sp>
      <p:sp>
        <p:nvSpPr>
          <p:cNvPr id="15" name="Text 12"/>
          <p:cNvSpPr/>
          <p:nvPr/>
        </p:nvSpPr>
        <p:spPr>
          <a:xfrm>
            <a:off x="10321528" y="5892284"/>
            <a:ext cx="2581870" cy="322778"/>
          </a:xfrm>
          <a:prstGeom prst="rect">
            <a:avLst/>
          </a:prstGeom>
          <a:noFill/>
          <a:ln/>
        </p:spPr>
        <p:txBody>
          <a:bodyPr wrap="none" lIns="0" tIns="0" rIns="0" bIns="0" rtlCol="0" anchor="t"/>
          <a:lstStyle/>
          <a:p>
            <a:pPr marL="0" indent="0">
              <a:lnSpc>
                <a:spcPts val="2500"/>
              </a:lnSpc>
              <a:buNone/>
            </a:pPr>
            <a:r>
              <a:rPr lang="en-US" sz="2000" dirty="0">
                <a:solidFill>
                  <a:srgbClr val="C9C9C0"/>
                </a:solidFill>
                <a:latin typeface="Tomorrow"/>
                <a:ea typeface="Tomorrow Semi Bold" pitchFamily="34" charset="-122"/>
                <a:cs typeface="Tomorrow Semi Bold" pitchFamily="34" charset="-120"/>
              </a:rPr>
              <a:t>Strategic Moves</a:t>
            </a:r>
            <a:endParaRPr lang="en-US" sz="2000" dirty="0">
              <a:latin typeface="Tomorrow"/>
            </a:endParaRPr>
          </a:p>
        </p:txBody>
      </p:sp>
      <p:sp>
        <p:nvSpPr>
          <p:cNvPr id="16" name="Text 13"/>
          <p:cNvSpPr/>
          <p:nvPr/>
        </p:nvSpPr>
        <p:spPr>
          <a:xfrm>
            <a:off x="10321528" y="6338888"/>
            <a:ext cx="3586163" cy="661035"/>
          </a:xfrm>
          <a:prstGeom prst="rect">
            <a:avLst/>
          </a:prstGeom>
          <a:noFill/>
          <a:ln/>
        </p:spPr>
        <p:txBody>
          <a:bodyPr wrap="square" lIns="0" tIns="0" rIns="0" bIns="0" rtlCol="0" anchor="t"/>
          <a:lstStyle/>
          <a:p>
            <a:pPr marL="0" indent="0">
              <a:lnSpc>
                <a:spcPts val="2600"/>
              </a:lnSpc>
              <a:buNone/>
            </a:pPr>
            <a:r>
              <a:rPr lang="en-US" sz="1600" dirty="0">
                <a:solidFill>
                  <a:srgbClr val="C9C9C0"/>
                </a:solidFill>
                <a:latin typeface="Tomorrow" pitchFamily="34" charset="0"/>
                <a:ea typeface="Tomorrow" pitchFamily="34" charset="-122"/>
                <a:cs typeface="Tomorrow" pitchFamily="34" charset="-120"/>
              </a:rPr>
              <a:t>The bot strategically uses radar and smoke moves to gain an advantage.</a:t>
            </a:r>
            <a:endParaRPr lang="en-US" sz="1600" dirty="0"/>
          </a:p>
        </p:txBody>
      </p:sp>
      <p:sp>
        <p:nvSpPr>
          <p:cNvPr id="18" name="TextBox 17">
            <a:extLst>
              <a:ext uri="{FF2B5EF4-FFF2-40B4-BE49-F238E27FC236}">
                <a16:creationId xmlns:a16="http://schemas.microsoft.com/office/drawing/2014/main" id="{41D0E49C-347A-B296-56CE-DB036034DBA8}"/>
              </a:ext>
            </a:extLst>
          </p:cNvPr>
          <p:cNvSpPr txBox="1"/>
          <p:nvPr/>
        </p:nvSpPr>
        <p:spPr>
          <a:xfrm>
            <a:off x="12036744" y="7566350"/>
            <a:ext cx="2598707" cy="657764"/>
          </a:xfrm>
          <a:prstGeom prst="rect">
            <a:avLst/>
          </a:prstGeom>
          <a:solidFill>
            <a:srgbClr val="1F1F1F"/>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74370"/>
            <a:ext cx="12735997" cy="708779"/>
          </a:xfrm>
          <a:prstGeom prst="rect">
            <a:avLst/>
          </a:prstGeom>
          <a:noFill/>
          <a:ln/>
        </p:spPr>
        <p:txBody>
          <a:bodyPr wrap="none" lIns="0" tIns="0" rIns="0" bIns="0" rtlCol="0" anchor="t"/>
          <a:lstStyle/>
          <a:p>
            <a:pPr marL="0" indent="0">
              <a:lnSpc>
                <a:spcPts val="5550"/>
              </a:lnSpc>
              <a:buNone/>
            </a:pPr>
            <a:r>
              <a:rPr lang="en-US" sz="4450" dirty="0">
                <a:solidFill>
                  <a:srgbClr val="EDEDE8"/>
                </a:solidFill>
                <a:latin typeface="Tomorrow"/>
                <a:ea typeface="Tomorrow Semi Bold" pitchFamily="34" charset="-122"/>
                <a:cs typeface="Tomorrow Semi Bold" pitchFamily="34" charset="-120"/>
              </a:rPr>
              <a:t>Challenges Faced: Bot Design and Balancing</a:t>
            </a:r>
            <a:endParaRPr lang="en-US" sz="4450" dirty="0">
              <a:latin typeface="Tomorrow"/>
            </a:endParaRPr>
          </a:p>
        </p:txBody>
      </p:sp>
      <p:sp>
        <p:nvSpPr>
          <p:cNvPr id="3" name="Text 1"/>
          <p:cNvSpPr/>
          <p:nvPr/>
        </p:nvSpPr>
        <p:spPr>
          <a:xfrm>
            <a:off x="793790" y="1836777"/>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4" name="Shape 2"/>
          <p:cNvSpPr/>
          <p:nvPr/>
        </p:nvSpPr>
        <p:spPr>
          <a:xfrm>
            <a:off x="1118711" y="2454831"/>
            <a:ext cx="30480" cy="5100280"/>
          </a:xfrm>
          <a:prstGeom prst="roundRect">
            <a:avLst>
              <a:gd name="adj" fmla="val 111628"/>
            </a:avLst>
          </a:prstGeom>
          <a:solidFill>
            <a:srgbClr val="555553"/>
          </a:solidFill>
          <a:ln/>
        </p:spPr>
      </p:sp>
      <p:sp>
        <p:nvSpPr>
          <p:cNvPr id="6" name="Shape 4"/>
          <p:cNvSpPr/>
          <p:nvPr/>
        </p:nvSpPr>
        <p:spPr>
          <a:xfrm>
            <a:off x="878800" y="2709982"/>
            <a:ext cx="510302" cy="510302"/>
          </a:xfrm>
          <a:prstGeom prst="roundRect">
            <a:avLst>
              <a:gd name="adj" fmla="val 6667"/>
            </a:avLst>
          </a:prstGeom>
          <a:solidFill>
            <a:srgbClr val="3C3C3A"/>
          </a:solidFill>
          <a:ln/>
        </p:spPr>
      </p:sp>
      <p:sp>
        <p:nvSpPr>
          <p:cNvPr id="7" name="Text 5"/>
          <p:cNvSpPr/>
          <p:nvPr/>
        </p:nvSpPr>
        <p:spPr>
          <a:xfrm>
            <a:off x="1056561" y="2794992"/>
            <a:ext cx="154781" cy="340281"/>
          </a:xfrm>
          <a:prstGeom prst="rect">
            <a:avLst/>
          </a:prstGeom>
          <a:noFill/>
          <a:ln/>
        </p:spPr>
        <p:txBody>
          <a:bodyPr wrap="none" lIns="0" tIns="0" rIns="0" bIns="0" rtlCol="0" anchor="t"/>
          <a:lstStyle/>
          <a:p>
            <a:pPr marL="0" indent="0" algn="ctr">
              <a:lnSpc>
                <a:spcPts val="2650"/>
              </a:lnSpc>
              <a:buNone/>
            </a:pPr>
            <a:r>
              <a:rPr lang="en-US" sz="2650" b="1" dirty="0">
                <a:solidFill>
                  <a:srgbClr val="C9C9C0"/>
                </a:solidFill>
                <a:latin typeface="Tomorrow"/>
                <a:ea typeface="Tomorrow Semi Bold" pitchFamily="34" charset="-122"/>
                <a:cs typeface="Tomorrow Semi Bold" pitchFamily="34" charset="-120"/>
              </a:rPr>
              <a:t>1</a:t>
            </a:r>
            <a:endParaRPr lang="en-US" sz="2650" dirty="0">
              <a:latin typeface="Tomorrow"/>
            </a:endParaRPr>
          </a:p>
        </p:txBody>
      </p:sp>
      <p:sp>
        <p:nvSpPr>
          <p:cNvPr id="8" name="Text 6"/>
          <p:cNvSpPr/>
          <p:nvPr/>
        </p:nvSpPr>
        <p:spPr>
          <a:xfrm>
            <a:off x="2381488" y="268164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a:ea typeface="Tomorrow Semi Bold" pitchFamily="34" charset="-122"/>
                <a:cs typeface="Tomorrow Semi Bold" pitchFamily="34" charset="-120"/>
              </a:rPr>
              <a:t>Initial Approach</a:t>
            </a:r>
            <a:endParaRPr lang="en-US" sz="2200" dirty="0">
              <a:latin typeface="Tomorrow"/>
            </a:endParaRPr>
          </a:p>
        </p:txBody>
      </p:sp>
      <p:sp>
        <p:nvSpPr>
          <p:cNvPr id="9" name="Text 7"/>
          <p:cNvSpPr/>
          <p:nvPr/>
        </p:nvSpPr>
        <p:spPr>
          <a:xfrm>
            <a:off x="2381488" y="3172063"/>
            <a:ext cx="11455122" cy="362903"/>
          </a:xfrm>
          <a:prstGeom prst="rect">
            <a:avLst/>
          </a:prstGeom>
          <a:noFill/>
          <a:ln/>
        </p:spPr>
        <p:txBody>
          <a:bodyPr wrap="non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Using last hit coordinates for basic moves, but this approach fell short for larger move areas.</a:t>
            </a:r>
            <a:endParaRPr lang="en-US" sz="1750" dirty="0"/>
          </a:p>
        </p:txBody>
      </p:sp>
      <p:sp>
        <p:nvSpPr>
          <p:cNvPr id="11" name="Shape 9"/>
          <p:cNvSpPr/>
          <p:nvPr/>
        </p:nvSpPr>
        <p:spPr>
          <a:xfrm>
            <a:off x="878800" y="4243745"/>
            <a:ext cx="510302" cy="510302"/>
          </a:xfrm>
          <a:prstGeom prst="roundRect">
            <a:avLst>
              <a:gd name="adj" fmla="val 6667"/>
            </a:avLst>
          </a:prstGeom>
          <a:solidFill>
            <a:srgbClr val="3C3C3A"/>
          </a:solidFill>
          <a:ln/>
        </p:spPr>
      </p:sp>
      <p:sp>
        <p:nvSpPr>
          <p:cNvPr id="12" name="Text 10"/>
          <p:cNvSpPr/>
          <p:nvPr/>
        </p:nvSpPr>
        <p:spPr>
          <a:xfrm>
            <a:off x="1019651" y="4328755"/>
            <a:ext cx="228600" cy="340281"/>
          </a:xfrm>
          <a:prstGeom prst="rect">
            <a:avLst/>
          </a:prstGeom>
          <a:noFill/>
          <a:ln/>
        </p:spPr>
        <p:txBody>
          <a:bodyPr wrap="none" lIns="0" tIns="0" rIns="0" bIns="0" rtlCol="0" anchor="t"/>
          <a:lstStyle/>
          <a:p>
            <a:pPr marL="0" indent="0" algn="ctr">
              <a:lnSpc>
                <a:spcPts val="2650"/>
              </a:lnSpc>
              <a:buNone/>
            </a:pPr>
            <a:r>
              <a:rPr lang="en-US" sz="2650" b="1" dirty="0">
                <a:solidFill>
                  <a:srgbClr val="C9C9C0"/>
                </a:solidFill>
                <a:latin typeface="Tomorrow"/>
                <a:ea typeface="Tomorrow Semi Bold" pitchFamily="34" charset="-122"/>
                <a:cs typeface="Tomorrow Semi Bold" pitchFamily="34" charset="-120"/>
              </a:rPr>
              <a:t>2</a:t>
            </a:r>
            <a:endParaRPr lang="en-US" sz="2650" b="1">
              <a:latin typeface="Tomorrow"/>
            </a:endParaRPr>
          </a:p>
        </p:txBody>
      </p:sp>
      <p:sp>
        <p:nvSpPr>
          <p:cNvPr id="13" name="Text 11"/>
          <p:cNvSpPr/>
          <p:nvPr/>
        </p:nvSpPr>
        <p:spPr>
          <a:xfrm>
            <a:off x="2381488" y="4215408"/>
            <a:ext cx="3117652"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a:ea typeface="Tomorrow Semi Bold" pitchFamily="34" charset="-122"/>
                <a:cs typeface="Tomorrow Semi Bold" pitchFamily="34" charset="-120"/>
              </a:rPr>
              <a:t>Queue-Based System</a:t>
            </a:r>
            <a:endParaRPr lang="en-US" sz="2200" dirty="0">
              <a:latin typeface="Tomorrow"/>
            </a:endParaRPr>
          </a:p>
        </p:txBody>
      </p:sp>
      <p:sp>
        <p:nvSpPr>
          <p:cNvPr id="14" name="Text 12"/>
          <p:cNvSpPr/>
          <p:nvPr/>
        </p:nvSpPr>
        <p:spPr>
          <a:xfrm>
            <a:off x="2381488" y="4705826"/>
            <a:ext cx="11455122" cy="725805"/>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Transitioning to a FIFO queue resolved the limitations of single-hit tracking, allowing for more efficient handling of larger move areas.</a:t>
            </a:r>
            <a:endParaRPr lang="en-US" sz="1750" dirty="0"/>
          </a:p>
        </p:txBody>
      </p:sp>
      <p:sp>
        <p:nvSpPr>
          <p:cNvPr id="16" name="Shape 14"/>
          <p:cNvSpPr/>
          <p:nvPr/>
        </p:nvSpPr>
        <p:spPr>
          <a:xfrm>
            <a:off x="878800" y="6140410"/>
            <a:ext cx="510302" cy="510302"/>
          </a:xfrm>
          <a:prstGeom prst="roundRect">
            <a:avLst>
              <a:gd name="adj" fmla="val 6667"/>
            </a:avLst>
          </a:prstGeom>
          <a:solidFill>
            <a:srgbClr val="3C3C3A"/>
          </a:solidFill>
          <a:ln/>
        </p:spPr>
      </p:sp>
      <p:sp>
        <p:nvSpPr>
          <p:cNvPr id="17" name="Text 15"/>
          <p:cNvSpPr/>
          <p:nvPr/>
        </p:nvSpPr>
        <p:spPr>
          <a:xfrm>
            <a:off x="1020247" y="6225421"/>
            <a:ext cx="227290" cy="340281"/>
          </a:xfrm>
          <a:prstGeom prst="rect">
            <a:avLst/>
          </a:prstGeom>
          <a:noFill/>
          <a:ln/>
        </p:spPr>
        <p:txBody>
          <a:bodyPr wrap="none" lIns="0" tIns="0" rIns="0" bIns="0" rtlCol="0" anchor="t"/>
          <a:lstStyle/>
          <a:p>
            <a:pPr marL="0" indent="0" algn="ctr">
              <a:lnSpc>
                <a:spcPts val="2650"/>
              </a:lnSpc>
              <a:buNone/>
            </a:pPr>
            <a:r>
              <a:rPr lang="en-US" sz="2650" b="1" dirty="0">
                <a:solidFill>
                  <a:srgbClr val="C9C9C0"/>
                </a:solidFill>
                <a:latin typeface="Tomorrow"/>
                <a:ea typeface="Tomorrow Semi Bold" pitchFamily="34" charset="-122"/>
                <a:cs typeface="Tomorrow Semi Bold" pitchFamily="34" charset="-120"/>
              </a:rPr>
              <a:t>3</a:t>
            </a:r>
            <a:endParaRPr lang="en-US" sz="2650" dirty="0">
              <a:latin typeface="Tomorrow"/>
            </a:endParaRPr>
          </a:p>
        </p:txBody>
      </p:sp>
      <p:sp>
        <p:nvSpPr>
          <p:cNvPr id="18" name="Text 16"/>
          <p:cNvSpPr/>
          <p:nvPr/>
        </p:nvSpPr>
        <p:spPr>
          <a:xfrm>
            <a:off x="2381488" y="611207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a:ea typeface="Tomorrow Semi Bold" pitchFamily="34" charset="-122"/>
                <a:cs typeface="Tomorrow Semi Bold" pitchFamily="34" charset="-120"/>
              </a:rPr>
              <a:t>Bot Balancing</a:t>
            </a:r>
            <a:endParaRPr lang="en-US" sz="2200" dirty="0">
              <a:latin typeface="Tomorrow"/>
            </a:endParaRPr>
          </a:p>
        </p:txBody>
      </p:sp>
      <p:sp>
        <p:nvSpPr>
          <p:cNvPr id="19" name="Text 17"/>
          <p:cNvSpPr/>
          <p:nvPr/>
        </p:nvSpPr>
        <p:spPr>
          <a:xfrm>
            <a:off x="2381488" y="6602492"/>
            <a:ext cx="11455122" cy="725805"/>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Balancing the bot's use of radar and smoke moves was another challenge, as the bot sometimes relied too heavily on scans early in the game. Handled with dense clusters and move checkers</a:t>
            </a:r>
            <a:endParaRPr lang="en-US" sz="1750" dirty="0"/>
          </a:p>
        </p:txBody>
      </p:sp>
      <p:sp>
        <p:nvSpPr>
          <p:cNvPr id="21" name="TextBox 20">
            <a:extLst>
              <a:ext uri="{FF2B5EF4-FFF2-40B4-BE49-F238E27FC236}">
                <a16:creationId xmlns:a16="http://schemas.microsoft.com/office/drawing/2014/main" id="{BFFE19BE-E60F-AAD5-85F9-1552061622A0}"/>
              </a:ext>
            </a:extLst>
          </p:cNvPr>
          <p:cNvSpPr txBox="1"/>
          <p:nvPr/>
        </p:nvSpPr>
        <p:spPr>
          <a:xfrm>
            <a:off x="12036744" y="7566350"/>
            <a:ext cx="2598707" cy="657764"/>
          </a:xfrm>
          <a:prstGeom prst="rect">
            <a:avLst/>
          </a:prstGeom>
          <a:solidFill>
            <a:srgbClr val="1F1F1F"/>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30C55CF-2412-8439-5A7B-AC663EAFC812}"/>
              </a:ext>
            </a:extLst>
          </p:cNvPr>
          <p:cNvSpPr txBox="1"/>
          <p:nvPr/>
        </p:nvSpPr>
        <p:spPr>
          <a:xfrm>
            <a:off x="12036744" y="7566350"/>
            <a:ext cx="2598707" cy="657764"/>
          </a:xfrm>
          <a:prstGeom prst="rect">
            <a:avLst/>
          </a:prstGeom>
          <a:solidFill>
            <a:srgbClr val="1F1F1F"/>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8" name="TextBox 7">
            <a:extLst>
              <a:ext uri="{FF2B5EF4-FFF2-40B4-BE49-F238E27FC236}">
                <a16:creationId xmlns:a16="http://schemas.microsoft.com/office/drawing/2014/main" id="{FB044E3C-5403-3CDA-29ED-AC1B35099C63}"/>
              </a:ext>
            </a:extLst>
          </p:cNvPr>
          <p:cNvSpPr txBox="1"/>
          <p:nvPr/>
        </p:nvSpPr>
        <p:spPr>
          <a:xfrm>
            <a:off x="3651504" y="1033272"/>
            <a:ext cx="6900672" cy="6386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550" dirty="0">
                <a:solidFill>
                  <a:srgbClr val="EDEDE8"/>
                </a:solidFill>
                <a:latin typeface="Tomorrow"/>
              </a:rPr>
              <a:t>The Inspiration:</a:t>
            </a:r>
            <a:endParaRPr lang="en-US" dirty="0">
              <a:latin typeface="Tomorrow"/>
            </a:endParaRPr>
          </a:p>
        </p:txBody>
      </p:sp>
      <p:pic>
        <p:nvPicPr>
          <p:cNvPr id="11" name="Picture 10" descr="A cartoon character in front of a door&#10;&#10;Description automatically generated">
            <a:extLst>
              <a:ext uri="{FF2B5EF4-FFF2-40B4-BE49-F238E27FC236}">
                <a16:creationId xmlns:a16="http://schemas.microsoft.com/office/drawing/2014/main" id="{A9855269-B4A8-D2A9-F4D3-31989D72F089}"/>
              </a:ext>
            </a:extLst>
          </p:cNvPr>
          <p:cNvPicPr>
            <a:picLocks noChangeAspect="1"/>
          </p:cNvPicPr>
          <p:nvPr/>
        </p:nvPicPr>
        <p:blipFill>
          <a:blip r:embed="rId3"/>
          <a:stretch>
            <a:fillRect/>
          </a:stretch>
        </p:blipFill>
        <p:spPr>
          <a:xfrm>
            <a:off x="2827176" y="1670304"/>
            <a:ext cx="8988241" cy="58521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856661"/>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EDEDE8"/>
                </a:solidFill>
                <a:latin typeface="Tomorrow"/>
                <a:ea typeface="Tomorrow Semi Bold" pitchFamily="34" charset="-122"/>
                <a:cs typeface="Tomorrow Semi Bold" pitchFamily="34" charset="-120"/>
              </a:rPr>
              <a:t>Resolutions: Leveraging External Resources and Refinement</a:t>
            </a:r>
            <a:endParaRPr lang="en-US" sz="4450" dirty="0">
              <a:latin typeface="Tomorrow"/>
            </a:endParaRPr>
          </a:p>
        </p:txBody>
      </p:sp>
      <p:sp>
        <p:nvSpPr>
          <p:cNvPr id="3" name="Shape 1"/>
          <p:cNvSpPr/>
          <p:nvPr/>
        </p:nvSpPr>
        <p:spPr>
          <a:xfrm>
            <a:off x="793790" y="3614380"/>
            <a:ext cx="4196358" cy="2758559"/>
          </a:xfrm>
          <a:prstGeom prst="roundRect">
            <a:avLst>
              <a:gd name="adj" fmla="val 1233"/>
            </a:avLst>
          </a:prstGeom>
          <a:solidFill>
            <a:srgbClr val="3C3C3A"/>
          </a:solidFill>
          <a:ln/>
        </p:spPr>
      </p:sp>
      <p:sp>
        <p:nvSpPr>
          <p:cNvPr id="4" name="Text 2"/>
          <p:cNvSpPr/>
          <p:nvPr/>
        </p:nvSpPr>
        <p:spPr>
          <a:xfrm>
            <a:off x="1020604" y="384119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9C9C0"/>
                </a:solidFill>
                <a:latin typeface="Tomorrow"/>
                <a:ea typeface="Tomorrow Semi Bold" pitchFamily="34" charset="-122"/>
                <a:cs typeface="Tomorrow Semi Bold" pitchFamily="34" charset="-120"/>
              </a:rPr>
              <a:t>Hunt Logic</a:t>
            </a:r>
            <a:endParaRPr lang="en-US" sz="2200" dirty="0">
              <a:latin typeface="Tomorrow"/>
            </a:endParaRPr>
          </a:p>
        </p:txBody>
      </p:sp>
      <p:sp>
        <p:nvSpPr>
          <p:cNvPr id="5" name="Text 3"/>
          <p:cNvSpPr/>
          <p:nvPr/>
        </p:nvSpPr>
        <p:spPr>
          <a:xfrm>
            <a:off x="1020604" y="4331613"/>
            <a:ext cx="3742730" cy="1088708"/>
          </a:xfrm>
          <a:prstGeom prst="rect">
            <a:avLst/>
          </a:prstGeom>
          <a:noFill/>
          <a:ln/>
        </p:spPr>
        <p:txBody>
          <a:bodyPr wrap="square" lIns="0" tIns="0" rIns="0" bIns="0" rtlCol="0" anchor="t"/>
          <a:lstStyle/>
          <a:p>
            <a:pPr marL="0" indent="0">
              <a:lnSpc>
                <a:spcPts val="2850"/>
              </a:lnSpc>
              <a:buNone/>
            </a:pPr>
            <a:r>
              <a:rPr lang="en-US" sz="1750" dirty="0">
                <a:solidFill>
                  <a:srgbClr val="C9C9C0"/>
                </a:solidFill>
                <a:latin typeface="Tomorrow" pitchFamily="34" charset="0"/>
                <a:ea typeface="Tomorrow" pitchFamily="34" charset="-122"/>
                <a:cs typeface="Tomorrow" pitchFamily="34" charset="-120"/>
              </a:rPr>
              <a:t>The hunt logic adapted from external resources allowed for more sophisticated bot strategies.</a:t>
            </a:r>
            <a:endParaRPr lang="en-US" sz="1750" dirty="0"/>
          </a:p>
        </p:txBody>
      </p:sp>
      <p:sp>
        <p:nvSpPr>
          <p:cNvPr id="6" name="Shape 4"/>
          <p:cNvSpPr/>
          <p:nvPr/>
        </p:nvSpPr>
        <p:spPr>
          <a:xfrm>
            <a:off x="5216962" y="3614380"/>
            <a:ext cx="4196358" cy="2758559"/>
          </a:xfrm>
          <a:prstGeom prst="roundRect">
            <a:avLst>
              <a:gd name="adj" fmla="val 1233"/>
            </a:avLst>
          </a:prstGeom>
          <a:solidFill>
            <a:srgbClr val="3C3C3A"/>
          </a:solidFill>
          <a:ln/>
        </p:spPr>
      </p:sp>
      <p:sp>
        <p:nvSpPr>
          <p:cNvPr id="7" name="Text 5"/>
          <p:cNvSpPr/>
          <p:nvPr/>
        </p:nvSpPr>
        <p:spPr>
          <a:xfrm>
            <a:off x="5443776" y="384119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9C9C0"/>
                </a:solidFill>
                <a:latin typeface="Tomorrow"/>
                <a:ea typeface="Tomorrow Semi Bold" pitchFamily="34" charset="-122"/>
                <a:cs typeface="Tomorrow Semi Bold" pitchFamily="34" charset="-120"/>
              </a:rPr>
              <a:t>Radar Balancing</a:t>
            </a:r>
            <a:endParaRPr lang="en-US" sz="2200" dirty="0">
              <a:latin typeface="Tomorrow"/>
            </a:endParaRPr>
          </a:p>
        </p:txBody>
      </p:sp>
      <p:sp>
        <p:nvSpPr>
          <p:cNvPr id="8" name="Text 6"/>
          <p:cNvSpPr/>
          <p:nvPr/>
        </p:nvSpPr>
        <p:spPr>
          <a:xfrm>
            <a:off x="5443776" y="4331613"/>
            <a:ext cx="3742730" cy="1814513"/>
          </a:xfrm>
          <a:prstGeom prst="rect">
            <a:avLst/>
          </a:prstGeom>
          <a:noFill/>
          <a:ln/>
        </p:spPr>
        <p:txBody>
          <a:bodyPr wrap="square" lIns="0" tIns="0" rIns="0" bIns="0" rtlCol="0" anchor="t"/>
          <a:lstStyle/>
          <a:p>
            <a:pPr marL="0" indent="0">
              <a:lnSpc>
                <a:spcPts val="2850"/>
              </a:lnSpc>
              <a:buNone/>
            </a:pPr>
            <a:r>
              <a:rPr lang="en-US" sz="1750" dirty="0">
                <a:solidFill>
                  <a:srgbClr val="C9C9C0"/>
                </a:solidFill>
                <a:latin typeface="Tomorrow" pitchFamily="34" charset="0"/>
                <a:ea typeface="Tomorrow" pitchFamily="34" charset="-122"/>
                <a:cs typeface="Tomorrow" pitchFamily="34" charset="-120"/>
              </a:rPr>
              <a:t>Introducing randomness, threshold checks, and usage constraints for radar moves made the bot more balanced and unpredictable.</a:t>
            </a:r>
            <a:endParaRPr lang="en-US" sz="1750" dirty="0"/>
          </a:p>
        </p:txBody>
      </p:sp>
      <p:sp>
        <p:nvSpPr>
          <p:cNvPr id="9" name="Shape 7"/>
          <p:cNvSpPr/>
          <p:nvPr/>
        </p:nvSpPr>
        <p:spPr>
          <a:xfrm>
            <a:off x="9640133" y="3614380"/>
            <a:ext cx="4196358" cy="2758559"/>
          </a:xfrm>
          <a:prstGeom prst="roundRect">
            <a:avLst>
              <a:gd name="adj" fmla="val 1233"/>
            </a:avLst>
          </a:prstGeom>
          <a:solidFill>
            <a:srgbClr val="3C3C3A"/>
          </a:solidFill>
          <a:ln/>
        </p:spPr>
      </p:sp>
      <p:sp>
        <p:nvSpPr>
          <p:cNvPr id="10" name="Text 8"/>
          <p:cNvSpPr/>
          <p:nvPr/>
        </p:nvSpPr>
        <p:spPr>
          <a:xfrm>
            <a:off x="9866948" y="384119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9C9C0"/>
                </a:solidFill>
                <a:latin typeface="Tomorrow"/>
                <a:ea typeface="Tomorrow Semi Bold" pitchFamily="34" charset="-122"/>
                <a:cs typeface="Tomorrow Semi Bold" pitchFamily="34" charset="-120"/>
              </a:rPr>
              <a:t>Smoke Placement</a:t>
            </a:r>
            <a:endParaRPr lang="en-US" sz="2200" dirty="0">
              <a:latin typeface="Tomorrow"/>
            </a:endParaRPr>
          </a:p>
        </p:txBody>
      </p:sp>
      <p:sp>
        <p:nvSpPr>
          <p:cNvPr id="11" name="Text 9"/>
          <p:cNvSpPr/>
          <p:nvPr/>
        </p:nvSpPr>
        <p:spPr>
          <a:xfrm>
            <a:off x="9866948" y="4331613"/>
            <a:ext cx="3742730" cy="1451610"/>
          </a:xfrm>
          <a:prstGeom prst="rect">
            <a:avLst/>
          </a:prstGeom>
          <a:noFill/>
          <a:ln/>
        </p:spPr>
        <p:txBody>
          <a:bodyPr wrap="square" lIns="0" tIns="0" rIns="0" bIns="0" rtlCol="0" anchor="t"/>
          <a:lstStyle/>
          <a:p>
            <a:pPr marL="0" indent="0">
              <a:lnSpc>
                <a:spcPts val="2850"/>
              </a:lnSpc>
              <a:buNone/>
            </a:pPr>
            <a:r>
              <a:rPr lang="en-US" sz="1750" dirty="0">
                <a:solidFill>
                  <a:srgbClr val="C9C9C0"/>
                </a:solidFill>
                <a:latin typeface="Tomorrow" pitchFamily="34" charset="0"/>
                <a:ea typeface="Tomorrow" pitchFamily="34" charset="-122"/>
                <a:cs typeface="Tomorrow" pitchFamily="34" charset="-120"/>
              </a:rPr>
              <a:t>Prioritizing vulnerable high-density clusters significantly improved the bot's defensive potential.</a:t>
            </a:r>
            <a:endParaRPr lang="en-US" sz="1750" dirty="0"/>
          </a:p>
        </p:txBody>
      </p:sp>
      <p:sp>
        <p:nvSpPr>
          <p:cNvPr id="13" name="TextBox 12">
            <a:extLst>
              <a:ext uri="{FF2B5EF4-FFF2-40B4-BE49-F238E27FC236}">
                <a16:creationId xmlns:a16="http://schemas.microsoft.com/office/drawing/2014/main" id="{9CC30000-415E-60F4-6074-3D3ECA750170}"/>
              </a:ext>
            </a:extLst>
          </p:cNvPr>
          <p:cNvSpPr txBox="1"/>
          <p:nvPr/>
        </p:nvSpPr>
        <p:spPr>
          <a:xfrm>
            <a:off x="12036744" y="7566350"/>
            <a:ext cx="2598707" cy="657764"/>
          </a:xfrm>
          <a:prstGeom prst="rect">
            <a:avLst/>
          </a:prstGeom>
          <a:solidFill>
            <a:srgbClr val="1F1F1F"/>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0447" y="566380"/>
            <a:ext cx="7703106" cy="1286589"/>
          </a:xfrm>
          <a:prstGeom prst="rect">
            <a:avLst/>
          </a:prstGeom>
          <a:noFill/>
          <a:ln/>
        </p:spPr>
        <p:txBody>
          <a:bodyPr wrap="square" lIns="0" tIns="0" rIns="0" bIns="0" rtlCol="0" anchor="t"/>
          <a:lstStyle/>
          <a:p>
            <a:pPr marL="0" indent="0">
              <a:lnSpc>
                <a:spcPts val="5050"/>
              </a:lnSpc>
              <a:buNone/>
            </a:pPr>
            <a:r>
              <a:rPr lang="en-US" sz="4050" dirty="0">
                <a:solidFill>
                  <a:srgbClr val="EDEDE8"/>
                </a:solidFill>
                <a:latin typeface="Tomorrow"/>
                <a:ea typeface="Tomorrow Semi Bold" pitchFamily="34" charset="-122"/>
                <a:cs typeface="Tomorrow Semi Bold" pitchFamily="34" charset="-120"/>
              </a:rPr>
              <a:t>Limitations and potential Improvements</a:t>
            </a:r>
            <a:endParaRPr lang="en-US" sz="4050" dirty="0">
              <a:latin typeface="Tomorrow"/>
            </a:endParaRPr>
          </a:p>
        </p:txBody>
      </p:sp>
      <p:sp>
        <p:nvSpPr>
          <p:cNvPr id="4" name="Text 1"/>
          <p:cNvSpPr/>
          <p:nvPr/>
        </p:nvSpPr>
        <p:spPr>
          <a:xfrm>
            <a:off x="720447" y="2161699"/>
            <a:ext cx="7703106" cy="329327"/>
          </a:xfrm>
          <a:prstGeom prst="rect">
            <a:avLst/>
          </a:prstGeom>
          <a:noFill/>
          <a:ln/>
        </p:spPr>
        <p:txBody>
          <a:bodyPr wrap="none" lIns="0" tIns="0" rIns="0" bIns="0" rtlCol="0" anchor="t"/>
          <a:lstStyle/>
          <a:p>
            <a:pPr marL="0" indent="0">
              <a:lnSpc>
                <a:spcPts val="2550"/>
              </a:lnSpc>
              <a:buNone/>
            </a:pPr>
            <a:endParaRPr lang="en-US" sz="1600" dirty="0"/>
          </a:p>
        </p:txBody>
      </p:sp>
      <p:pic>
        <p:nvPicPr>
          <p:cNvPr id="5" name="Image 1" descr="preencoded.png"/>
          <p:cNvPicPr>
            <a:picLocks noChangeAspect="1"/>
          </p:cNvPicPr>
          <p:nvPr/>
        </p:nvPicPr>
        <p:blipFill>
          <a:blip r:embed="rId4"/>
          <a:stretch>
            <a:fillRect/>
          </a:stretch>
        </p:blipFill>
        <p:spPr>
          <a:xfrm>
            <a:off x="720447" y="2722602"/>
            <a:ext cx="1029295" cy="1646873"/>
          </a:xfrm>
          <a:prstGeom prst="rect">
            <a:avLst/>
          </a:prstGeom>
        </p:spPr>
      </p:pic>
      <p:sp>
        <p:nvSpPr>
          <p:cNvPr id="6" name="Text 2"/>
          <p:cNvSpPr/>
          <p:nvPr/>
        </p:nvSpPr>
        <p:spPr>
          <a:xfrm>
            <a:off x="2058472" y="2928461"/>
            <a:ext cx="2573179" cy="321588"/>
          </a:xfrm>
          <a:prstGeom prst="rect">
            <a:avLst/>
          </a:prstGeom>
          <a:noFill/>
          <a:ln/>
        </p:spPr>
        <p:txBody>
          <a:bodyPr wrap="none" lIns="0" tIns="0" rIns="0" bIns="0" rtlCol="0" anchor="t"/>
          <a:lstStyle/>
          <a:p>
            <a:pPr marL="0" indent="0" algn="l">
              <a:lnSpc>
                <a:spcPts val="2500"/>
              </a:lnSpc>
              <a:buNone/>
            </a:pPr>
            <a:r>
              <a:rPr lang="en-US" sz="2000" dirty="0">
                <a:solidFill>
                  <a:srgbClr val="C9C9C0"/>
                </a:solidFill>
                <a:latin typeface="Tomorrow"/>
                <a:ea typeface="Tomorrow Semi Bold" pitchFamily="34" charset="-122"/>
                <a:cs typeface="Tomorrow Semi Bold" pitchFamily="34" charset="-120"/>
              </a:rPr>
              <a:t>Heatmap Approach</a:t>
            </a:r>
            <a:endParaRPr lang="en-US" sz="2000" dirty="0">
              <a:latin typeface="Tomorrow"/>
            </a:endParaRPr>
          </a:p>
        </p:txBody>
      </p:sp>
      <p:sp>
        <p:nvSpPr>
          <p:cNvPr id="7" name="Text 3"/>
          <p:cNvSpPr/>
          <p:nvPr/>
        </p:nvSpPr>
        <p:spPr>
          <a:xfrm>
            <a:off x="2058472" y="3373517"/>
            <a:ext cx="6365081" cy="658654"/>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Could improve the bot's move efficiency by identifying high-probability areas for attacks.</a:t>
            </a:r>
            <a:endParaRPr lang="en-US" sz="1600" dirty="0"/>
          </a:p>
        </p:txBody>
      </p:sp>
      <p:pic>
        <p:nvPicPr>
          <p:cNvPr id="8" name="Image 2" descr="preencoded.png"/>
          <p:cNvPicPr>
            <a:picLocks noChangeAspect="1"/>
          </p:cNvPicPr>
          <p:nvPr/>
        </p:nvPicPr>
        <p:blipFill>
          <a:blip r:embed="rId5"/>
          <a:stretch>
            <a:fillRect/>
          </a:stretch>
        </p:blipFill>
        <p:spPr>
          <a:xfrm>
            <a:off x="720447" y="4369475"/>
            <a:ext cx="1029295" cy="1646873"/>
          </a:xfrm>
          <a:prstGeom prst="rect">
            <a:avLst/>
          </a:prstGeom>
        </p:spPr>
      </p:pic>
      <p:sp>
        <p:nvSpPr>
          <p:cNvPr id="9" name="Text 4"/>
          <p:cNvSpPr/>
          <p:nvPr/>
        </p:nvSpPr>
        <p:spPr>
          <a:xfrm>
            <a:off x="2058472" y="4575334"/>
            <a:ext cx="2573179" cy="321588"/>
          </a:xfrm>
          <a:prstGeom prst="rect">
            <a:avLst/>
          </a:prstGeom>
          <a:noFill/>
          <a:ln/>
        </p:spPr>
        <p:txBody>
          <a:bodyPr wrap="none" lIns="0" tIns="0" rIns="0" bIns="0" rtlCol="0" anchor="t"/>
          <a:lstStyle/>
          <a:p>
            <a:pPr marL="0" indent="0" algn="l">
              <a:lnSpc>
                <a:spcPts val="2500"/>
              </a:lnSpc>
              <a:buNone/>
            </a:pPr>
            <a:r>
              <a:rPr lang="en-US" sz="2000" dirty="0">
                <a:solidFill>
                  <a:srgbClr val="C9C9C0"/>
                </a:solidFill>
                <a:latin typeface="Tomorrow"/>
                <a:ea typeface="Tomorrow Semi Bold" pitchFamily="34" charset="-122"/>
                <a:cs typeface="Tomorrow Semi Bold" pitchFamily="34" charset="-120"/>
              </a:rPr>
              <a:t>Smoke Placement</a:t>
            </a:r>
            <a:endParaRPr lang="en-US" sz="2000" dirty="0">
              <a:latin typeface="Tomorrow"/>
            </a:endParaRPr>
          </a:p>
        </p:txBody>
      </p:sp>
      <p:sp>
        <p:nvSpPr>
          <p:cNvPr id="10" name="Text 5"/>
          <p:cNvSpPr/>
          <p:nvPr/>
        </p:nvSpPr>
        <p:spPr>
          <a:xfrm>
            <a:off x="2058472" y="5020389"/>
            <a:ext cx="6365081" cy="329327"/>
          </a:xfrm>
          <a:prstGeom prst="rect">
            <a:avLst/>
          </a:prstGeom>
          <a:noFill/>
          <a:ln/>
        </p:spPr>
        <p:txBody>
          <a:bodyPr wrap="non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Could be improved by considering potential future threats.</a:t>
            </a:r>
            <a:endParaRPr lang="en-US" sz="1600" dirty="0"/>
          </a:p>
        </p:txBody>
      </p:sp>
      <p:pic>
        <p:nvPicPr>
          <p:cNvPr id="11" name="Image 3" descr="preencoded.png"/>
          <p:cNvPicPr>
            <a:picLocks noChangeAspect="1"/>
          </p:cNvPicPr>
          <p:nvPr/>
        </p:nvPicPr>
        <p:blipFill>
          <a:blip r:embed="rId6"/>
          <a:stretch>
            <a:fillRect/>
          </a:stretch>
        </p:blipFill>
        <p:spPr>
          <a:xfrm>
            <a:off x="720447" y="6016347"/>
            <a:ext cx="1029295" cy="1646873"/>
          </a:xfrm>
          <a:prstGeom prst="rect">
            <a:avLst/>
          </a:prstGeom>
        </p:spPr>
      </p:pic>
      <p:sp>
        <p:nvSpPr>
          <p:cNvPr id="12" name="Text 6"/>
          <p:cNvSpPr/>
          <p:nvPr/>
        </p:nvSpPr>
        <p:spPr>
          <a:xfrm>
            <a:off x="2058472" y="6222206"/>
            <a:ext cx="2573179" cy="321588"/>
          </a:xfrm>
          <a:prstGeom prst="rect">
            <a:avLst/>
          </a:prstGeom>
          <a:noFill/>
          <a:ln/>
        </p:spPr>
        <p:txBody>
          <a:bodyPr wrap="none" lIns="0" tIns="0" rIns="0" bIns="0" rtlCol="0" anchor="t"/>
          <a:lstStyle/>
          <a:p>
            <a:pPr marL="0" indent="0" algn="l">
              <a:lnSpc>
                <a:spcPts val="2500"/>
              </a:lnSpc>
              <a:buNone/>
            </a:pPr>
            <a:r>
              <a:rPr lang="en-US" sz="2000" dirty="0">
                <a:solidFill>
                  <a:srgbClr val="C9C9C0"/>
                </a:solidFill>
                <a:latin typeface="Tomorrow"/>
                <a:ea typeface="Tomorrow Semi Bold" pitchFamily="34" charset="-122"/>
                <a:cs typeface="Tomorrow Semi Bold" pitchFamily="34" charset="-120"/>
              </a:rPr>
              <a:t>Adaptive Memory</a:t>
            </a:r>
            <a:endParaRPr lang="en-US" sz="2000" dirty="0">
              <a:latin typeface="Tomorrow"/>
            </a:endParaRPr>
          </a:p>
        </p:txBody>
      </p:sp>
      <p:sp>
        <p:nvSpPr>
          <p:cNvPr id="13" name="Text 7"/>
          <p:cNvSpPr/>
          <p:nvPr/>
        </p:nvSpPr>
        <p:spPr>
          <a:xfrm>
            <a:off x="2058472" y="6667262"/>
            <a:ext cx="6365081" cy="658654"/>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Could significantly improve the bot's performance by allowing it to learn from past moves.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10910" y="3198757"/>
            <a:ext cx="12027813" cy="1417558"/>
          </a:xfrm>
          <a:prstGeom prst="rect">
            <a:avLst/>
          </a:prstGeom>
          <a:noFill/>
          <a:ln/>
        </p:spPr>
        <p:txBody>
          <a:bodyPr wrap="square" lIns="0" tIns="0" rIns="0" bIns="0" rtlCol="0" anchor="t"/>
          <a:lstStyle/>
          <a:p>
            <a:pPr>
              <a:lnSpc>
                <a:spcPts val="5550"/>
              </a:lnSpc>
            </a:pPr>
            <a:r>
              <a:rPr lang="en-US" sz="4450" dirty="0">
                <a:solidFill>
                  <a:srgbClr val="EDEDE8"/>
                </a:solidFill>
                <a:latin typeface="Tomorrow Semi Bold"/>
                <a:ea typeface="Tomorrow Semi Bold" pitchFamily="34" charset="-122"/>
                <a:cs typeface="Tomorrow Semi Bold" pitchFamily="34" charset="-120"/>
              </a:rPr>
              <a:t>            </a:t>
            </a:r>
            <a:r>
              <a:rPr lang="en-US" sz="4450" dirty="0">
                <a:solidFill>
                  <a:srgbClr val="EDEDE8"/>
                </a:solidFill>
                <a:latin typeface="Tomorrow"/>
                <a:ea typeface="Tomorrow Semi Bold" pitchFamily="34" charset="-122"/>
                <a:cs typeface="Tomorrow Semi Bold" pitchFamily="34" charset="-120"/>
              </a:rPr>
              <a:t> Thank you for your time and attention!
</a:t>
            </a:r>
            <a:r>
              <a:rPr lang="en-US" sz="4450">
                <a:solidFill>
                  <a:srgbClr val="EDEDE8"/>
                </a:solidFill>
                <a:latin typeface="Tomorrow"/>
                <a:ea typeface="Tomorrow Semi Bold" pitchFamily="34" charset="-122"/>
                <a:cs typeface="Tomorrow Semi Bold" pitchFamily="34" charset="-120"/>
              </a:rPr>
              <a:t>                                                ^-^</a:t>
            </a:r>
            <a:endParaRPr lang="en-US" sz="4450">
              <a:latin typeface="Tomorrow"/>
            </a:endParaRPr>
          </a:p>
        </p:txBody>
      </p:sp>
      <p:sp>
        <p:nvSpPr>
          <p:cNvPr id="4" name="TextBox 3">
            <a:extLst>
              <a:ext uri="{FF2B5EF4-FFF2-40B4-BE49-F238E27FC236}">
                <a16:creationId xmlns:a16="http://schemas.microsoft.com/office/drawing/2014/main" id="{91FB1FF9-1052-7BBD-EA55-4312310D42E0}"/>
              </a:ext>
            </a:extLst>
          </p:cNvPr>
          <p:cNvSpPr txBox="1"/>
          <p:nvPr/>
        </p:nvSpPr>
        <p:spPr>
          <a:xfrm>
            <a:off x="12036744" y="7566350"/>
            <a:ext cx="2598707" cy="657764"/>
          </a:xfrm>
          <a:prstGeom prst="rect">
            <a:avLst/>
          </a:prstGeom>
          <a:solidFill>
            <a:srgbClr val="1F1F1F"/>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8</Slides>
  <Notes>8</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92</cp:revision>
  <dcterms:created xsi:type="dcterms:W3CDTF">2024-12-02T00:48:09Z</dcterms:created>
  <dcterms:modified xsi:type="dcterms:W3CDTF">2024-12-02T01:13:46Z</dcterms:modified>
</cp:coreProperties>
</file>